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5C3CF58-BB89-4996-BFE0-084EA4DCE414}" type="datetimeFigureOut">
              <a:rPr lang="en-CA" smtClean="0"/>
              <a:t>2015-05-31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101632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C3CF58-BB89-4996-BFE0-084EA4DCE414}" type="datetimeFigureOut">
              <a:rPr lang="en-CA" smtClean="0"/>
              <a:t>2015-05-31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27529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C3CF58-BB89-4996-BFE0-084EA4DCE414}" type="datetimeFigureOut">
              <a:rPr lang="en-CA" smtClean="0"/>
              <a:t>2015-05-31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16258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C3CF58-BB89-4996-BFE0-084EA4DCE414}" type="datetimeFigureOut">
              <a:rPr lang="en-CA" smtClean="0"/>
              <a:t>2015-05-31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198298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3CF58-BB89-4996-BFE0-084EA4DCE414}" type="datetimeFigureOut">
              <a:rPr lang="en-CA" smtClean="0"/>
              <a:t>2015-05-31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232423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5C3CF58-BB89-4996-BFE0-084EA4DCE414}" type="datetimeFigureOut">
              <a:rPr lang="en-CA" smtClean="0"/>
              <a:t>2015-05-31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30155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5C3CF58-BB89-4996-BFE0-084EA4DCE414}" type="datetimeFigureOut">
              <a:rPr lang="en-CA" smtClean="0"/>
              <a:t>2015-05-31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19044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5C3CF58-BB89-4996-BFE0-084EA4DCE414}" type="datetimeFigureOut">
              <a:rPr lang="en-CA" smtClean="0"/>
              <a:t>2015-05-31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273792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3CF58-BB89-4996-BFE0-084EA4DCE414}" type="datetimeFigureOut">
              <a:rPr lang="en-CA" smtClean="0"/>
              <a:t>2015-05-31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68044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3CF58-BB89-4996-BFE0-084EA4DCE414}" type="datetimeFigureOut">
              <a:rPr lang="en-CA" smtClean="0"/>
              <a:t>2015-05-31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79961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3CF58-BB89-4996-BFE0-084EA4DCE414}" type="datetimeFigureOut">
              <a:rPr lang="en-CA" smtClean="0"/>
              <a:t>2015-05-31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DAE1C7B-86DD-4D7C-981B-A39B7E2F1234}" type="slidenum">
              <a:rPr lang="en-CA" smtClean="0"/>
              <a:t>‹#›</a:t>
            </a:fld>
            <a:endParaRPr lang="en-CA"/>
          </a:p>
        </p:txBody>
      </p:sp>
    </p:spTree>
    <p:extLst>
      <p:ext uri="{BB962C8B-B14F-4D97-AF65-F5344CB8AC3E}">
        <p14:creationId xmlns:p14="http://schemas.microsoft.com/office/powerpoint/2010/main" val="425853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3CF58-BB89-4996-BFE0-084EA4DCE414}" type="datetimeFigureOut">
              <a:rPr lang="en-CA" smtClean="0"/>
              <a:t>2015-05-31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E1C7B-86DD-4D7C-981B-A39B7E2F1234}" type="slidenum">
              <a:rPr lang="en-CA" smtClean="0"/>
              <a:t>‹#›</a:t>
            </a:fld>
            <a:endParaRPr lang="en-CA"/>
          </a:p>
        </p:txBody>
      </p:sp>
    </p:spTree>
    <p:extLst>
      <p:ext uri="{BB962C8B-B14F-4D97-AF65-F5344CB8AC3E}">
        <p14:creationId xmlns:p14="http://schemas.microsoft.com/office/powerpoint/2010/main" val="1793202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8394" y="1563048"/>
            <a:ext cx="9144000" cy="3312076"/>
          </a:xfrm>
        </p:spPr>
        <p:txBody>
          <a:bodyPr>
            <a:normAutofit fontScale="90000"/>
          </a:bodyPr>
          <a:lstStyle/>
          <a:p>
            <a:r>
              <a:rPr lang="en-CA" sz="3600" dirty="0" smtClean="0"/>
              <a:t/>
            </a:r>
            <a:br>
              <a:rPr lang="en-CA" sz="3600" dirty="0" smtClean="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a:t/>
            </a:r>
            <a:br>
              <a:rPr lang="en-CA" sz="3600" dirty="0"/>
            </a:br>
            <a:r>
              <a:rPr lang="en-CA" sz="3600" dirty="0" smtClean="0"/>
              <a:t/>
            </a:r>
            <a:br>
              <a:rPr lang="en-CA" sz="3600" dirty="0" smtClean="0"/>
            </a:br>
            <a:r>
              <a:rPr lang="en-CA" sz="3600" dirty="0" smtClean="0"/>
              <a:t/>
            </a:r>
            <a:br>
              <a:rPr lang="en-CA" sz="3600" dirty="0" smtClean="0"/>
            </a:br>
            <a:r>
              <a:rPr lang="en-CA" sz="3600" b="1" dirty="0" smtClean="0"/>
              <a:t>Exploring Classroom Possibilities With Kurzweil</a:t>
            </a:r>
            <a:br>
              <a:rPr lang="en-CA" sz="3600" b="1" dirty="0" smtClean="0"/>
            </a:br>
            <a:endParaRPr lang="en-CA"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734" y="1393064"/>
            <a:ext cx="4904935" cy="1826022"/>
          </a:xfrm>
          <a:prstGeom prst="rect">
            <a:avLst/>
          </a:prstGeom>
        </p:spPr>
      </p:pic>
    </p:spTree>
    <p:extLst>
      <p:ext uri="{BB962C8B-B14F-4D97-AF65-F5344CB8AC3E}">
        <p14:creationId xmlns:p14="http://schemas.microsoft.com/office/powerpoint/2010/main" val="39592887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Class</a:t>
            </a:r>
            <a:endParaRPr lang="en-CA" dirty="0"/>
          </a:p>
        </p:txBody>
      </p:sp>
      <p:sp>
        <p:nvSpPr>
          <p:cNvPr id="3" name="Content Placeholder 2"/>
          <p:cNvSpPr>
            <a:spLocks noGrp="1"/>
          </p:cNvSpPr>
          <p:nvPr>
            <p:ph sz="half" idx="1"/>
          </p:nvPr>
        </p:nvSpPr>
        <p:spPr/>
        <p:txBody>
          <a:bodyPr/>
          <a:lstStyle/>
          <a:p>
            <a:r>
              <a:rPr lang="en-CA" dirty="0" smtClean="0"/>
              <a:t>We wanted to create an inclusive environment with ample opportunities for buy-in with a group of grade 8 reluctant learners.</a:t>
            </a:r>
            <a:endParaRPr lang="en-CA" dirty="0"/>
          </a:p>
        </p:txBody>
      </p:sp>
      <p:sp>
        <p:nvSpPr>
          <p:cNvPr id="4" name="Content Placeholder 3"/>
          <p:cNvSpPr>
            <a:spLocks noGrp="1"/>
          </p:cNvSpPr>
          <p:nvPr>
            <p:ph sz="half" idx="2"/>
          </p:nvPr>
        </p:nvSpPr>
        <p:spPr/>
        <p:txBody>
          <a:bodyPr/>
          <a:lstStyle/>
          <a:p>
            <a:r>
              <a:rPr lang="en-CA" dirty="0" smtClean="0"/>
              <a:t>We booked the computer lab, assembled The Class, and introduced the program one little bit at a time. We didn’t anticipate the outcomes…..</a:t>
            </a:r>
          </a:p>
          <a:p>
            <a:endParaRPr lang="en-CA" dirty="0" smtClean="0"/>
          </a:p>
          <a:p>
            <a:endParaRPr lang="en-CA"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9259"/>
          <a:stretch/>
        </p:blipFill>
        <p:spPr>
          <a:xfrm>
            <a:off x="6537960" y="3902320"/>
            <a:ext cx="3886200" cy="2718186"/>
          </a:xfrm>
          <a:prstGeom prst="rect">
            <a:avLst/>
          </a:prstGeom>
        </p:spPr>
      </p:pic>
    </p:spTree>
    <p:extLst>
      <p:ext uri="{BB962C8B-B14F-4D97-AF65-F5344CB8AC3E}">
        <p14:creationId xmlns:p14="http://schemas.microsoft.com/office/powerpoint/2010/main" val="39529093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 started with high interest reading.</a:t>
            </a:r>
            <a:endParaRPr lang="en-CA" dirty="0"/>
          </a:p>
        </p:txBody>
      </p:sp>
      <p:pic>
        <p:nvPicPr>
          <p:cNvPr id="6" name="Picture Placeholder 5"/>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569" t="6958" r="2569" b="19579"/>
          <a:stretch/>
        </p:blipFill>
        <p:spPr>
          <a:xfrm>
            <a:off x="5234704" y="1790163"/>
            <a:ext cx="6172200" cy="3580328"/>
          </a:xfrm>
        </p:spPr>
      </p:pic>
      <p:sp>
        <p:nvSpPr>
          <p:cNvPr id="4" name="Text Placeholder 3"/>
          <p:cNvSpPr>
            <a:spLocks noGrp="1"/>
          </p:cNvSpPr>
          <p:nvPr>
            <p:ph type="body" sz="half" idx="2"/>
          </p:nvPr>
        </p:nvSpPr>
        <p:spPr/>
        <p:txBody>
          <a:bodyPr>
            <a:normAutofit fontScale="92500" lnSpcReduction="10000"/>
          </a:bodyPr>
          <a:lstStyle/>
          <a:p>
            <a:r>
              <a:rPr lang="en-CA" dirty="0" smtClean="0"/>
              <a:t>Humour</a:t>
            </a:r>
          </a:p>
          <a:p>
            <a:r>
              <a:rPr lang="en-CA" dirty="0" smtClean="0"/>
              <a:t>Suspense</a:t>
            </a:r>
          </a:p>
          <a:p>
            <a:r>
              <a:rPr lang="en-CA" dirty="0" smtClean="0"/>
              <a:t>Real life </a:t>
            </a:r>
            <a:r>
              <a:rPr lang="en-CA" dirty="0" smtClean="0"/>
              <a:t>drama</a:t>
            </a:r>
            <a:endParaRPr lang="en-CA" dirty="0" smtClean="0"/>
          </a:p>
          <a:p>
            <a:r>
              <a:rPr lang="en-CA" dirty="0" smtClean="0"/>
              <a:t>Introducing one tool at a time, we used short, engaging stories paired with outcomes like finding main ideas, expressive language, and summarizing to hook in our learners. </a:t>
            </a:r>
          </a:p>
          <a:p>
            <a:r>
              <a:rPr lang="en-CA" dirty="0" smtClean="0"/>
              <a:t>Lesson Example: Found Word Poetry</a:t>
            </a:r>
          </a:p>
          <a:p>
            <a:r>
              <a:rPr lang="en-CA" dirty="0" smtClean="0"/>
              <a:t>Following a series of lessons in the identification and use of powerful words, students used Kurzweil to read a story “I Survived: Struck By Lightening” Students used the Highlight tool to select powerful words in the story. They then extracted their highlighted words and arranged them as a piece of poetry in a Word document.</a:t>
            </a:r>
            <a:endParaRPr lang="en-CA" dirty="0"/>
          </a:p>
        </p:txBody>
      </p:sp>
    </p:spTree>
    <p:extLst>
      <p:ext uri="{BB962C8B-B14F-4D97-AF65-F5344CB8AC3E}">
        <p14:creationId xmlns:p14="http://schemas.microsoft.com/office/powerpoint/2010/main" val="403604561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Guided Processing</a:t>
            </a: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7855" y="2946400"/>
            <a:ext cx="4404782" cy="3303587"/>
          </a:xfrm>
        </p:spPr>
      </p:pic>
      <p:sp>
        <p:nvSpPr>
          <p:cNvPr id="4" name="Text Placeholder 3"/>
          <p:cNvSpPr>
            <a:spLocks noGrp="1"/>
          </p:cNvSpPr>
          <p:nvPr>
            <p:ph type="body" sz="half" idx="2"/>
          </p:nvPr>
        </p:nvSpPr>
        <p:spPr/>
        <p:txBody>
          <a:bodyPr>
            <a:normAutofit lnSpcReduction="10000"/>
          </a:bodyPr>
          <a:lstStyle/>
          <a:p>
            <a:r>
              <a:rPr lang="en-CA" dirty="0" smtClean="0"/>
              <a:t>Still using high interest reading, we inserted “sticky notes” at strategic places in the stories. On the “sticky notes” were questions that required students to think about the part they had just read and respond to the question posed right on the “sticky note”. </a:t>
            </a:r>
            <a:endParaRPr lang="en-CA" dirty="0"/>
          </a:p>
          <a:p>
            <a:r>
              <a:rPr lang="en-CA" dirty="0" smtClean="0"/>
              <a:t>When finished, students were then able to extract the content of the “sticky notes” and hand in the completed assignment.</a:t>
            </a:r>
          </a:p>
          <a:p>
            <a:r>
              <a:rPr lang="en-CA" dirty="0" smtClean="0"/>
              <a:t>This was a useful strategy because the notes could be placed right near the targeted information and be answered as soon as they were encountered. We noticed that, with practice, responses became deeper and more meaningful as students’ confidence increased.</a:t>
            </a:r>
          </a:p>
        </p:txBody>
      </p:sp>
    </p:spTree>
    <p:extLst>
      <p:ext uri="{BB962C8B-B14F-4D97-AF65-F5344CB8AC3E}">
        <p14:creationId xmlns:p14="http://schemas.microsoft.com/office/powerpoint/2010/main" val="281678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Literature Circles</a:t>
            </a:r>
            <a:endParaRPr lang="en-CA"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375" r="25375"/>
          <a:stretch>
            <a:fillRect/>
          </a:stretch>
        </p:blipFill>
        <p:spPr>
          <a:xfrm>
            <a:off x="5499100" y="1257300"/>
            <a:ext cx="5272088" cy="4162888"/>
          </a:xfrm>
        </p:spPr>
      </p:pic>
      <p:sp>
        <p:nvSpPr>
          <p:cNvPr id="4" name="Text Placeholder 3"/>
          <p:cNvSpPr>
            <a:spLocks noGrp="1"/>
          </p:cNvSpPr>
          <p:nvPr>
            <p:ph type="body" sz="half" idx="2"/>
          </p:nvPr>
        </p:nvSpPr>
        <p:spPr/>
        <p:txBody>
          <a:bodyPr>
            <a:normAutofit lnSpcReduction="10000"/>
          </a:bodyPr>
          <a:lstStyle/>
          <a:p>
            <a:r>
              <a:rPr lang="en-CA" dirty="0" smtClean="0"/>
              <a:t>Students chose from a group of preselected novels in our KESI library.</a:t>
            </a:r>
          </a:p>
          <a:p>
            <a:r>
              <a:rPr lang="en-CA" dirty="0" smtClean="0"/>
              <a:t>Using the highlighter tool, they identified unfamiliar words in their reading and found the definitions.</a:t>
            </a:r>
          </a:p>
          <a:p>
            <a:r>
              <a:rPr lang="en-CA" dirty="0" smtClean="0"/>
              <a:t>With the “sticky note” students did a short chapter summary at the end of each chapter.</a:t>
            </a:r>
          </a:p>
          <a:p>
            <a:r>
              <a:rPr lang="en-CA" dirty="0" smtClean="0"/>
              <a:t>Students used the “text note” tool to add personal comments, connections and ask questions about the book as they read.</a:t>
            </a:r>
          </a:p>
          <a:p>
            <a:r>
              <a:rPr lang="en-CA" dirty="0" smtClean="0"/>
              <a:t>By extracting all of this information, students came to their lit circle discussions with information and opinions to share as well as questions to discuss with their group members.</a:t>
            </a:r>
          </a:p>
        </p:txBody>
      </p:sp>
    </p:spTree>
    <p:extLst>
      <p:ext uri="{BB962C8B-B14F-4D97-AF65-F5344CB8AC3E}">
        <p14:creationId xmlns:p14="http://schemas.microsoft.com/office/powerpoint/2010/main" val="213282294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0"/>
            <a:ext cx="11843989" cy="6427609"/>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wrap="square" rtlCol="0">
            <a:spAutoFit/>
          </a:bodyPr>
          <a:lstStyle/>
          <a:p>
            <a:endParaRPr lang="en-CA" dirty="0" smtClean="0"/>
          </a:p>
          <a:p>
            <a:r>
              <a:rPr lang="en-CA" dirty="0" smtClean="0"/>
              <a:t>Some things that surprised us:</a:t>
            </a:r>
          </a:p>
          <a:p>
            <a:endParaRPr lang="en-CA" dirty="0" smtClean="0"/>
          </a:p>
          <a:p>
            <a:endParaRPr lang="en-CA" dirty="0"/>
          </a:p>
          <a:p>
            <a:pPr algn="ctr"/>
            <a:r>
              <a:rPr lang="en-CA" b="1" dirty="0" smtClean="0"/>
              <a:t>Empowerment</a:t>
            </a:r>
          </a:p>
          <a:p>
            <a:endParaRPr lang="en-CA" dirty="0"/>
          </a:p>
          <a:p>
            <a:pPr marL="285750" indent="-285750">
              <a:buFont typeface="Arial" panose="020B0604020202020204" pitchFamily="34" charset="0"/>
              <a:buChar char="•"/>
            </a:pPr>
            <a:r>
              <a:rPr lang="en-CA" dirty="0" smtClean="0"/>
              <a:t>Some students from “The Class” started showing up with worksheets and reading from other classes asking if </a:t>
            </a:r>
            <a:br>
              <a:rPr lang="en-CA" dirty="0" smtClean="0"/>
            </a:br>
            <a:r>
              <a:rPr lang="en-CA" dirty="0" smtClean="0"/>
              <a:t>we could scan them into Kurzweil.</a:t>
            </a:r>
            <a:br>
              <a:rPr lang="en-CA" dirty="0" smtClean="0"/>
            </a:br>
            <a:r>
              <a:rPr lang="en-CA" dirty="0" smtClean="0"/>
              <a:t/>
            </a:r>
            <a:br>
              <a:rPr lang="en-CA" dirty="0" smtClean="0"/>
            </a:br>
            <a:r>
              <a:rPr lang="en-CA" dirty="0" smtClean="0"/>
              <a:t>We even had a student that used this option so frequently, she asked if we could teach her how to do it,</a:t>
            </a:r>
            <a:br>
              <a:rPr lang="en-CA" dirty="0" smtClean="0"/>
            </a:br>
            <a:r>
              <a:rPr lang="en-CA" dirty="0" smtClean="0"/>
              <a:t>so she didn’t need to wait until we had some spare time. </a:t>
            </a:r>
          </a:p>
          <a:p>
            <a:pPr marL="285750" indent="-285750">
              <a:buFont typeface="Arial" panose="020B0604020202020204" pitchFamily="34" charset="0"/>
              <a:buChar char="•"/>
            </a:pPr>
            <a:endParaRPr lang="en-CA" dirty="0"/>
          </a:p>
          <a:p>
            <a:endParaRPr lang="en-CA" dirty="0" smtClean="0"/>
          </a:p>
          <a:p>
            <a:endParaRPr lang="en-CA" dirty="0"/>
          </a:p>
          <a:p>
            <a:pPr algn="ctr"/>
            <a:r>
              <a:rPr lang="en-CA" b="1" dirty="0" smtClean="0"/>
              <a:t>Attachment, Comfort, Safety</a:t>
            </a:r>
          </a:p>
          <a:p>
            <a:pPr algn="ctr"/>
            <a:endParaRPr lang="en-CA" dirty="0" smtClean="0"/>
          </a:p>
          <a:p>
            <a:pPr marL="285750" indent="-285750">
              <a:buFont typeface="Arial" panose="020B0604020202020204" pitchFamily="34" charset="0"/>
              <a:buChar char="•"/>
            </a:pPr>
            <a:r>
              <a:rPr lang="en-CA" dirty="0" smtClean="0"/>
              <a:t>Many of these students became frequent users of the computer lab, bringing assignments from their </a:t>
            </a:r>
            <a:br>
              <a:rPr lang="en-CA" dirty="0" smtClean="0"/>
            </a:br>
            <a:r>
              <a:rPr lang="en-CA" dirty="0" smtClean="0"/>
              <a:t>other classes to get extra help, do homework or use the writing tools in Kurzweil to complete their work.</a:t>
            </a:r>
            <a:br>
              <a:rPr lang="en-CA" dirty="0" smtClean="0"/>
            </a:br>
            <a:endParaRPr lang="en-CA" dirty="0" smtClean="0"/>
          </a:p>
          <a:p>
            <a:endParaRPr lang="en-CA" dirty="0"/>
          </a:p>
          <a:p>
            <a:pPr marL="285750" indent="-285750">
              <a:buFont typeface="Arial" panose="020B0604020202020204" pitchFamily="34" charset="0"/>
              <a:buChar char="•"/>
            </a:pPr>
            <a:endParaRPr lang="en-CA" dirty="0" smtClean="0"/>
          </a:p>
          <a:p>
            <a:endParaRPr lang="en-CA" dirty="0" smtClean="0"/>
          </a:p>
        </p:txBody>
      </p:sp>
    </p:spTree>
    <p:extLst>
      <p:ext uri="{BB962C8B-B14F-4D97-AF65-F5344CB8AC3E}">
        <p14:creationId xmlns:p14="http://schemas.microsoft.com/office/powerpoint/2010/main" val="23665731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416</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Exploring Classroom Possibilities With Kurzweil </vt:lpstr>
      <vt:lpstr>The Class</vt:lpstr>
      <vt:lpstr>We started with high interest reading.</vt:lpstr>
      <vt:lpstr>Guided Processing</vt:lpstr>
      <vt:lpstr>Literature Circles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Classroom Possibilities With Kurzweil</dc:title>
  <dc:creator>Tresa Marshall</dc:creator>
  <cp:lastModifiedBy>Tresa Marshall</cp:lastModifiedBy>
  <cp:revision>14</cp:revision>
  <dcterms:created xsi:type="dcterms:W3CDTF">2015-05-24T17:38:09Z</dcterms:created>
  <dcterms:modified xsi:type="dcterms:W3CDTF">2015-05-31T20:42:14Z</dcterms:modified>
</cp:coreProperties>
</file>